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4" r:id="rId7"/>
    <p:sldId id="265" r:id="rId8"/>
    <p:sldId id="263" r:id="rId9"/>
    <p:sldId id="257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Picture 5" descr="BIRD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1833563"/>
            <a:ext cx="5181600" cy="39694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010400" cy="1218903"/>
          </a:xfr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lin ang="5400000" scaled="1"/>
          </a:gradFill>
        </p:spPr>
        <p:txBody>
          <a:bodyPr anchor="ctr">
            <a:normAutofit/>
          </a:bodyPr>
          <a:lstStyle/>
          <a:p>
            <a:pPr algn="ctr" eaLnBrk="1" hangingPunct="1"/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পাঠে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তোমাদের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3600" b="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29992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3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990600"/>
            <a:ext cx="320040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দলগত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133600"/>
            <a:ext cx="800100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নিম্নের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নিবেশন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সারণির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গড়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আয়তলেখ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আঁক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57200" y="3170274"/>
            <a:ext cx="7696200" cy="1107558"/>
            <a:chOff x="457200" y="3170274"/>
            <a:chExt cx="7696200" cy="1107558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457200" y="3200400"/>
              <a:ext cx="76962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57200" y="3733800"/>
              <a:ext cx="76962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57200" y="4267200"/>
              <a:ext cx="76962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 flipV="1">
              <a:off x="457200" y="3200400"/>
              <a:ext cx="10633" cy="1063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 flipV="1">
              <a:off x="7239000" y="3180907"/>
              <a:ext cx="10633" cy="1063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 flipV="1">
              <a:off x="2884967" y="3170274"/>
              <a:ext cx="10633" cy="1063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 flipV="1">
              <a:off x="3962400" y="3203944"/>
              <a:ext cx="10633" cy="1063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 flipV="1">
              <a:off x="5105400" y="3203943"/>
              <a:ext cx="10633" cy="1063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 flipV="1">
              <a:off x="6248400" y="3214576"/>
              <a:ext cx="10633" cy="1063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 flipV="1">
              <a:off x="8139223" y="3200400"/>
              <a:ext cx="10633" cy="1063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609600" y="3779134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9600" y="3293586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924855" y="3240237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৩১-৪০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59419" y="3240236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৪১-৫০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43500" y="3240236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৫১-৬০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59033" y="3240236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৬১-৭০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23052" y="3240235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৭১-৮০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55424" y="3782498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৬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019550" y="3732028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১০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143500" y="3759716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১৭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297133" y="3738265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১২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249633" y="3771865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৫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23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914400"/>
            <a:ext cx="4267200" cy="144655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687398"/>
            <a:ext cx="800100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নিম্নের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নিবেশন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সারণির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গড়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আয়তলেখ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আঁক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38716" y="3679751"/>
            <a:ext cx="7696200" cy="1107558"/>
            <a:chOff x="457200" y="3170274"/>
            <a:chExt cx="7696200" cy="1107558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457200" y="3200400"/>
              <a:ext cx="76962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457200" y="3733800"/>
              <a:ext cx="76962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57200" y="4267200"/>
              <a:ext cx="76962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 flipV="1">
              <a:off x="457200" y="3200400"/>
              <a:ext cx="10633" cy="1063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 flipV="1">
              <a:off x="7239000" y="3180907"/>
              <a:ext cx="10633" cy="1063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 flipV="1">
              <a:off x="2884967" y="3170274"/>
              <a:ext cx="10633" cy="1063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 flipV="1">
              <a:off x="3962400" y="3203944"/>
              <a:ext cx="10633" cy="1063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 flipV="1">
              <a:off x="5105400" y="3203943"/>
              <a:ext cx="10633" cy="1063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 flipV="1">
              <a:off x="6248400" y="3214576"/>
              <a:ext cx="10633" cy="1063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 flipV="1">
              <a:off x="8139223" y="3200400"/>
              <a:ext cx="10633" cy="1063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609600" y="3783383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2005" y="4292861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71799" y="3739082"/>
            <a:ext cx="914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৩১-৪০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55552" y="3760347"/>
            <a:ext cx="914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৪১-৫০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334000" y="3760347"/>
            <a:ext cx="914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৫১-৬০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349408" y="3739082"/>
            <a:ext cx="914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৬১-৭০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25832" y="3749714"/>
            <a:ext cx="914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৭১-৮০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106478" y="4281342"/>
            <a:ext cx="914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82895" y="4263656"/>
            <a:ext cx="914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১২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21589" y="4296440"/>
            <a:ext cx="914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১৫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349408" y="4255681"/>
            <a:ext cx="914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১০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263809" y="4288465"/>
            <a:ext cx="914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৫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52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AZMAN TELECOM-01914237228 (45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124020"/>
            <a:ext cx="7162800" cy="5209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123950" y="5446084"/>
            <a:ext cx="6096000" cy="1446550"/>
          </a:xfrm>
          <a:prstGeom prst="rect">
            <a:avLst/>
          </a:prstGeom>
          <a:gradFill rotWithShape="1">
            <a:gsLst>
              <a:gs pos="0">
                <a:srgbClr val="477618"/>
              </a:gs>
              <a:gs pos="50000">
                <a:srgbClr val="99FF33"/>
              </a:gs>
              <a:gs pos="100000">
                <a:srgbClr val="477618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latin typeface="SutonnyMJ" pitchFamily="2" charset="0"/>
              </a:rPr>
              <a:t> </a:t>
            </a:r>
            <a:r>
              <a:rPr lang="en-US" sz="8800" b="1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8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b="1" dirty="0" err="1" smtClean="0">
                <a:latin typeface="NikoshBAN" pitchFamily="2" charset="0"/>
                <a:cs typeface="NikoshBAN" pitchFamily="2" charset="0"/>
              </a:rPr>
              <a:t>সকলকে</a:t>
            </a:r>
            <a:endParaRPr lang="en-US" sz="34400" dirty="0">
              <a:latin typeface="SutonnyMJ" pitchFamily="2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45314" y="3810000"/>
            <a:ext cx="70866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767600"/>
                    </a:gs>
                    <a:gs pos="50000">
                      <a:srgbClr val="FFFF00"/>
                    </a:gs>
                    <a:gs pos="100000">
                      <a:srgbClr val="767600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5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শিক্ষার্থী</a:t>
            </a:r>
            <a:r>
              <a:rPr lang="en-US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বন্ধুরা</a:t>
            </a:r>
            <a:r>
              <a:rPr lang="en-US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ফুলের</a:t>
            </a:r>
            <a:r>
              <a:rPr lang="en-US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মত</a:t>
            </a:r>
            <a:r>
              <a:rPr lang="en-US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সুন্দর</a:t>
            </a:r>
            <a:r>
              <a:rPr lang="en-US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হউক</a:t>
            </a:r>
            <a:r>
              <a:rPr lang="en-US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তোমাদের</a:t>
            </a:r>
            <a:r>
              <a:rPr lang="en-US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জীবন</a:t>
            </a:r>
            <a:endParaRPr lang="en-US" sz="6600" b="1" dirty="0">
              <a:solidFill>
                <a:srgbClr val="FF0000"/>
              </a:solidFill>
              <a:latin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39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72F1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7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7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7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4" grpId="1" build="allAtOnce"/>
      <p:bldP spid="4" grpId="2" build="allAtOnce" animBg="1"/>
      <p:bldP spid="5" grpId="0"/>
      <p:bldP spid="5" grpId="1"/>
      <p:bldP spid="5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1135944" y="4274996"/>
            <a:ext cx="6179256" cy="1815882"/>
          </a:xfrm>
          <a:prstGeom prst="rect">
            <a:avLst/>
          </a:prstGeom>
          <a:gradFill rotWithShape="1">
            <a:gsLst>
              <a:gs pos="0">
                <a:srgbClr val="007600"/>
              </a:gs>
              <a:gs pos="50000">
                <a:srgbClr val="00FF00"/>
              </a:gs>
              <a:gs pos="100000">
                <a:srgbClr val="0076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বোরহান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উদ্দিন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সরকার</a:t>
            </a:r>
            <a:endParaRPr lang="en-US" sz="28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সিনিয়র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(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/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দেবিদ্বার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রেয়াজ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উদ্দিন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পাইলট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মডেল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28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দেবিদ্বার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কুমিল্লা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। </a:t>
            </a:r>
            <a:endParaRPr lang="en-US" sz="2800" dirty="0">
              <a:latin typeface="SutonnyMJ" pitchFamily="2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2209800" y="214313"/>
            <a:ext cx="3217547" cy="830997"/>
          </a:xfrm>
          <a:prstGeom prst="rect">
            <a:avLst/>
          </a:prstGeom>
          <a:gradFill rotWithShape="1">
            <a:gsLst>
              <a:gs pos="0">
                <a:srgbClr val="007600"/>
              </a:gs>
              <a:gs pos="50000">
                <a:srgbClr val="00FF00"/>
              </a:gs>
              <a:gs pos="100000">
                <a:srgbClr val="0076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800" b="1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197" name="Picture 5" descr="C:\Users\BORAHN\Desktop\Jootix-Wallpapers--09e2240295-1920x12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126629"/>
            <a:ext cx="5257800" cy="2911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318517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3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  <p:bldP spid="389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 txBox="1">
            <a:spLocks noChangeArrowheads="1"/>
          </p:cNvSpPr>
          <p:nvPr/>
        </p:nvSpPr>
        <p:spPr>
          <a:xfrm>
            <a:off x="457200" y="193964"/>
            <a:ext cx="7772400" cy="201583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lin ang="5400000" scaled="1"/>
          </a:gradFill>
          <a:ln>
            <a:solidFill>
              <a:srgbClr val="FF00FF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err="1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44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4400" dirty="0" smtClean="0">
                <a:latin typeface="NikoshBAN" pitchFamily="2" charset="0"/>
                <a:cs typeface="NikoshBAN" pitchFamily="2" charset="0"/>
              </a:rPr>
            </a:b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সারণি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আয়তলেখ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ও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বহুভুজ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অংকন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17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457200" y="152400"/>
            <a:ext cx="7772400" cy="1219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/>
            <a:r>
              <a:rPr lang="en-US" sz="3900" b="1" dirty="0" err="1" smtClean="0">
                <a:latin typeface="NikoshBAN" pitchFamily="2" charset="0"/>
                <a:cs typeface="NikoshBAN" pitchFamily="2" charset="0"/>
              </a:rPr>
              <a:t>শিক্ষার্থীবৃন্দ</a:t>
            </a:r>
            <a:r>
              <a:rPr lang="en-US" sz="39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900" b="1" dirty="0" err="1" smtClean="0"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39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900" b="1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9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900" b="1" dirty="0" err="1" smtClean="0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39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900" b="1" dirty="0" err="1" smtClean="0"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sz="39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900" b="1" dirty="0" err="1" smtClean="0"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39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900" b="1" dirty="0" err="1" smtClean="0"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39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900" b="1" dirty="0" err="1" smtClean="0">
                <a:latin typeface="NikoshBAN" pitchFamily="2" charset="0"/>
                <a:cs typeface="NikoshBAN" pitchFamily="2" charset="0"/>
              </a:rPr>
              <a:t>শিখতে</a:t>
            </a:r>
            <a:r>
              <a:rPr lang="en-US" sz="39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900" b="1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9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900" b="1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9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900" b="1" dirty="0" err="1" smtClean="0"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3900" b="1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en-US" sz="3900" b="1" dirty="0" smtClean="0">
                <a:solidFill>
                  <a:schemeClr val="tx2"/>
                </a:solidFill>
                <a:latin typeface="Arial" charset="0"/>
              </a:rPr>
              <a:t> </a:t>
            </a:r>
            <a:endParaRPr lang="en-US" sz="4800" dirty="0">
              <a:solidFill>
                <a:schemeClr val="tx2"/>
              </a:solidFill>
              <a:latin typeface="SutonnyMJ" pitchFamily="2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28625" y="1905000"/>
            <a:ext cx="7696200" cy="83099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400" dirty="0">
                <a:sym typeface="Symbol" pitchFamily="18" charset="2"/>
              </a:rPr>
              <a:t> 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শ্রেণি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কী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তা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ব্যাখ্যা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করতে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পারবে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।</a:t>
            </a:r>
            <a:endParaRPr lang="en-US" sz="2400" b="1" dirty="0">
              <a:latin typeface="NikoshBAN" pitchFamily="2" charset="0"/>
              <a:cs typeface="NikoshBAN" pitchFamily="2" charset="0"/>
              <a:sym typeface="Symbol" pitchFamily="18" charset="2"/>
            </a:endParaRPr>
          </a:p>
          <a:p>
            <a:r>
              <a:rPr lang="en-US" sz="2400" dirty="0">
                <a:sym typeface="Symbol" pitchFamily="18" charset="2"/>
              </a:rPr>
              <a:t> </a:t>
            </a:r>
            <a:r>
              <a:rPr lang="en-US" sz="2400" b="1" dirty="0">
                <a:latin typeface="SutonnyMJ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শ্রেণীব্যবধান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কী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তা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ব্যাখ্যা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করতে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পারবে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। </a:t>
            </a:r>
            <a:endParaRPr lang="en-US" sz="2400" b="1" dirty="0">
              <a:latin typeface="SutonnyMJ" pitchFamily="2" charset="0"/>
              <a:sym typeface="Symbol" pitchFamily="18" charset="2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57200" y="3352800"/>
            <a:ext cx="7696200" cy="120032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400" dirty="0">
                <a:sym typeface="Symbol" pitchFamily="18" charset="2"/>
              </a:rPr>
              <a:t> 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ঘটন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সংখ্যা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কী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তা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ব্যাখ্যা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করতে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পারবে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। </a:t>
            </a:r>
          </a:p>
          <a:p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</a:t>
            </a:r>
            <a:r>
              <a:rPr lang="en-US" sz="2400" b="1" dirty="0" smtClean="0">
                <a:latin typeface="SutonnyMJ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শ্রেণির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মধ্যবিন্দু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কী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তা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বর্ণনা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করতে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পারবে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। </a:t>
            </a:r>
            <a:endParaRPr lang="en-US" sz="2400" dirty="0">
              <a:latin typeface="NikoshBAN" pitchFamily="2" charset="0"/>
              <a:cs typeface="NikoshBAN" pitchFamily="2" charset="0"/>
              <a:sym typeface="Symbol" pitchFamily="18" charset="2"/>
            </a:endParaRPr>
          </a:p>
          <a:p>
            <a:endParaRPr lang="en-US" sz="2400" b="1" dirty="0">
              <a:latin typeface="SutonnyMJ" pitchFamily="2" charset="0"/>
              <a:sym typeface="Symbol" pitchFamily="18" charset="2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04812" y="4876800"/>
            <a:ext cx="7696200" cy="15696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400" dirty="0">
                <a:sym typeface="Symbol" pitchFamily="18" charset="2"/>
              </a:rPr>
              <a:t> 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বিচ্যুতি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সংখ্যা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কী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তা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ব্যাখ্যা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করতে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পারবে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। </a:t>
            </a:r>
          </a:p>
          <a:p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</a:t>
            </a:r>
            <a:r>
              <a:rPr lang="en-US" sz="2400" b="1" dirty="0" smtClean="0">
                <a:latin typeface="SutonnyMJ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আনুমানিক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গড়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কী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তা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বলতে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  <a:sym typeface="Symbol" pitchFamily="18" charset="2"/>
              </a:rPr>
              <a:t>পারবে</a:t>
            </a:r>
            <a:r>
              <a:rPr lang="en-US" sz="2400" dirty="0">
                <a:latin typeface="NikoshBAN" pitchFamily="2" charset="0"/>
                <a:cs typeface="NikoshBAN" pitchFamily="2" charset="0"/>
                <a:sym typeface="Symbol" pitchFamily="18" charset="2"/>
              </a:rPr>
              <a:t>। </a:t>
            </a:r>
            <a:endParaRPr lang="en-US" sz="2400" b="1" dirty="0" smtClean="0">
              <a:latin typeface="SutonnyMJ" pitchFamily="2" charset="0"/>
              <a:sym typeface="Symbol" pitchFamily="18" charset="2"/>
            </a:endParaRPr>
          </a:p>
          <a:p>
            <a:r>
              <a:rPr lang="en-US" sz="2400" b="1" dirty="0">
                <a:latin typeface="SutonnyMJ" pitchFamily="2" charset="0"/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</a:t>
            </a:r>
            <a:r>
              <a:rPr lang="en-US" sz="2400" b="1" dirty="0" smtClean="0">
                <a:latin typeface="SutonnyMJ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আয়তলেখ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ও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গনসংখ্যা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বহুভুজ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কিভাবে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অংকন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করবে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তা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দেখতে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পারবে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  <a:sym typeface="Symbol" pitchFamily="18" charset="2"/>
              </a:rPr>
              <a:t>। </a:t>
            </a:r>
            <a:endParaRPr lang="en-US" sz="2400" dirty="0">
              <a:latin typeface="SutonnyMJ" pitchFamily="2" charset="0"/>
              <a:sym typeface="Symbol" pitchFamily="18" charset="2"/>
            </a:endParaRPr>
          </a:p>
          <a:p>
            <a:endParaRPr lang="en-US" sz="2400" b="1" dirty="0">
              <a:latin typeface="SutonnyMJ" pitchFamily="2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0904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733639"/>
            <a:ext cx="617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উপাত্তসমূহের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গড়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আয়তলেখ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 ও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বহুভুজ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আঁক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 : 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329657"/>
              </p:ext>
            </p:extLst>
          </p:nvPr>
        </p:nvGraphicFramePr>
        <p:xfrm>
          <a:off x="457200" y="1854200"/>
          <a:ext cx="8229600" cy="127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635000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NikoshBAN" pitchFamily="2" charset="0"/>
                          <a:cs typeface="NikoshBAN" pitchFamily="2" charset="0"/>
                        </a:rPr>
                        <a:t>শ্রেণি</a:t>
                      </a:r>
                      <a:r>
                        <a:rPr lang="en-US" sz="2000" baseline="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NikoshBAN" pitchFamily="2" charset="0"/>
                          <a:cs typeface="NikoshBAN" pitchFamily="2" charset="0"/>
                        </a:rPr>
                        <a:t>৩১-৪০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NikoshBAN" pitchFamily="2" charset="0"/>
                          <a:cs typeface="NikoshBAN" pitchFamily="2" charset="0"/>
                        </a:rPr>
                        <a:t>৪১-৫০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NikoshBAN" pitchFamily="2" charset="0"/>
                          <a:cs typeface="NikoshBAN" pitchFamily="2" charset="0"/>
                        </a:rPr>
                        <a:t>৫১-৬০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NikoshBAN" pitchFamily="2" charset="0"/>
                          <a:cs typeface="NikoshBAN" pitchFamily="2" charset="0"/>
                        </a:rPr>
                        <a:t>৬১-৭০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NikoshBAN" pitchFamily="2" charset="0"/>
                          <a:cs typeface="NikoshBAN" pitchFamily="2" charset="0"/>
                        </a:rPr>
                        <a:t>৭১-৮০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NikoshBAN" pitchFamily="2" charset="0"/>
                          <a:cs typeface="NikoshBAN" pitchFamily="2" charset="0"/>
                        </a:rPr>
                        <a:t>৮১-৯০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৯১-১০০</a:t>
                      </a:r>
                      <a:endParaRPr lang="en-US" sz="2000" dirty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NikoshBAN" pitchFamily="2" charset="0"/>
                          <a:cs typeface="NikoshBAN" pitchFamily="2" charset="0"/>
                        </a:rPr>
                        <a:t>গণসংখ্যা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NikoshBAN" pitchFamily="2" charset="0"/>
                          <a:cs typeface="NikoshBAN" pitchFamily="2" charset="0"/>
                        </a:rPr>
                        <a:t>৪</a:t>
                      </a:r>
                      <a:endParaRPr lang="en-US" sz="20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NikoshBAN" pitchFamily="2" charset="0"/>
                          <a:cs typeface="NikoshBAN" pitchFamily="2" charset="0"/>
                        </a:rPr>
                        <a:t>৬</a:t>
                      </a:r>
                      <a:endParaRPr lang="en-US" sz="20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NikoshBAN" pitchFamily="2" charset="0"/>
                          <a:cs typeface="NikoshBAN" pitchFamily="2" charset="0"/>
                        </a:rPr>
                        <a:t>৮</a:t>
                      </a:r>
                      <a:endParaRPr lang="en-US" sz="20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NikoshBAN" pitchFamily="2" charset="0"/>
                          <a:cs typeface="NikoshBAN" pitchFamily="2" charset="0"/>
                        </a:rPr>
                        <a:t>১২</a:t>
                      </a:r>
                      <a:endParaRPr lang="en-US" sz="20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NikoshBAN" pitchFamily="2" charset="0"/>
                          <a:cs typeface="NikoshBAN" pitchFamily="2" charset="0"/>
                        </a:rPr>
                        <a:t>৯</a:t>
                      </a:r>
                      <a:endParaRPr lang="en-US" sz="20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NikoshBAN" pitchFamily="2" charset="0"/>
                          <a:cs typeface="NikoshBAN" pitchFamily="2" charset="0"/>
                        </a:rPr>
                        <a:t>৭</a:t>
                      </a:r>
                      <a:endParaRPr lang="en-US" sz="20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NikoshBAN" pitchFamily="2" charset="0"/>
                          <a:cs typeface="NikoshBAN" pitchFamily="2" charset="0"/>
                        </a:rPr>
                        <a:t>৪</a:t>
                      </a:r>
                      <a:endParaRPr lang="en-US" sz="20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186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304800" y="381000"/>
            <a:ext cx="8077200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304800" y="1192627"/>
            <a:ext cx="8077200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 flipV="1">
            <a:off x="304800" y="381000"/>
            <a:ext cx="3544" cy="4371753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8378456" y="389860"/>
            <a:ext cx="3544" cy="4371753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81000" y="451874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70816" y="398710"/>
            <a:ext cx="1500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শ্রেণির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মধ্যমান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18000"/>
            <a:r>
              <a:rPr lang="en-US" sz="2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   (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24200" y="421357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 (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19600" y="368192"/>
                <a:ext cx="1447800" cy="8120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8000"/>
                <a:r>
                  <a:rPr lang="en-US" sz="2000" dirty="0" smtClean="0">
                    <a:latin typeface="NikoshBAN" pitchFamily="2" charset="0"/>
                    <a:cs typeface="NikoshBAN" pitchFamily="2" charset="0"/>
                  </a:rPr>
                  <a:t>বিচ্যুতি </a:t>
                </a:r>
                <a:r>
                  <a:rPr lang="en-US" sz="2000" dirty="0" err="1" smtClean="0">
                    <a:latin typeface="NikoshBAN" pitchFamily="2" charset="0"/>
                    <a:cs typeface="NikoshBAN" pitchFamily="2" charset="0"/>
                  </a:rPr>
                  <a:t>সংখ্যা</a:t>
                </a:r>
                <a:r>
                  <a:rPr lang="en-US" sz="2000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u</a:t>
                </a:r>
                <a:r>
                  <a:rPr lang="en-US" sz="2000" baseline="-25000" dirty="0" err="1" smtClean="0"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  <a:cs typeface="Times New Roman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en-US" sz="20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368192"/>
                <a:ext cx="1447800" cy="812017"/>
              </a:xfrm>
              <a:prstGeom prst="rect">
                <a:avLst/>
              </a:prstGeom>
              <a:blipFill rotWithShape="1">
                <a:blip r:embed="rId2"/>
                <a:stretch>
                  <a:fillRect l="-2941" t="-3731" b="-3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193524" y="378825"/>
            <a:ext cx="18057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× </a:t>
            </a:r>
            <a:r>
              <a:rPr lang="en-US" sz="2000" dirty="0" err="1">
                <a:latin typeface="NikoshBAN" pitchFamily="2" charset="0"/>
                <a:cs typeface="NikoshBAN" pitchFamily="2" charset="0"/>
              </a:rPr>
              <a:t>বিচ্যুতি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(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0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04800" y="1695897"/>
            <a:ext cx="8077200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01256" y="2183227"/>
            <a:ext cx="8077200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01256" y="2590305"/>
            <a:ext cx="8077200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01256" y="2955860"/>
            <a:ext cx="8077200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01256" y="3379392"/>
            <a:ext cx="8077200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01256" y="3781658"/>
            <a:ext cx="8077200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01256" y="4215823"/>
            <a:ext cx="8077200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01256" y="4735052"/>
            <a:ext cx="8077200" cy="0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78208" y="1201472"/>
            <a:ext cx="7620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31-40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৪১-৫০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৫১-৬০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৬১-৭০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৭১-৮০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৮১-৯০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৯১-১০০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89567" y="1195507"/>
            <a:ext cx="7620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3৫.৫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৪৫.৫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৫৫.৫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৬৫.৫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৭৫.৫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৮৫.৫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latin typeface="NikoshBAN" pitchFamily="2" charset="0"/>
                <a:cs typeface="NikoshBAN" pitchFamily="2" charset="0"/>
              </a:rPr>
              <a:t>৯৫.৫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41928" y="1254637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24200" y="1695897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৬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24200" y="2154877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৮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124200" y="2558407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১২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97619" y="2926628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৯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60406" y="3379392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৭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71039" y="3802183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৪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72761" y="1727795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-২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72761" y="2186775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-১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72761" y="2590305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০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46180" y="2958526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 ১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40866" y="34112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 ২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419600" y="3834081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 ৩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472761" y="1286548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-৩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692366" y="1695897"/>
            <a:ext cx="6228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-১২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692367" y="2154877"/>
            <a:ext cx="546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 -৮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692367" y="2558407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 ০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665786" y="2926628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 ৯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660471" y="3379392"/>
            <a:ext cx="5785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 ১৪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724270" y="3802183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১২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692366" y="1254650"/>
            <a:ext cx="546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-১২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248400" y="4334942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0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= ৩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817631" y="4236624"/>
            <a:ext cx="855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 = </a:t>
            </a:r>
            <a:r>
              <a:rPr lang="en-US" sz="2000" b="1" dirty="0" smtClean="0">
                <a:latin typeface="NikoshBAN" pitchFamily="2" charset="0"/>
                <a:cs typeface="NikoshBAN" pitchFamily="2" charset="0"/>
              </a:rPr>
              <a:t>৫০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 flipH="1" flipV="1">
            <a:off x="1295400" y="381000"/>
            <a:ext cx="3544" cy="4371753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 flipV="1">
            <a:off x="2814087" y="381000"/>
            <a:ext cx="3544" cy="4371753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 flipV="1">
            <a:off x="4146699" y="392362"/>
            <a:ext cx="3544" cy="4371753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 flipV="1">
            <a:off x="5883353" y="381000"/>
            <a:ext cx="3544" cy="4371753"/>
          </a:xfrm>
          <a:prstGeom prst="line">
            <a:avLst/>
          </a:prstGeom>
          <a:ln w="190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915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5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925181"/>
              </p:ext>
            </p:extLst>
          </p:nvPr>
        </p:nvGraphicFramePr>
        <p:xfrm>
          <a:off x="2370138" y="1524000"/>
          <a:ext cx="1620837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1117440" imgH="431640" progId="Equation.3">
                  <p:embed/>
                </p:oleObj>
              </mc:Choice>
              <mc:Fallback>
                <p:oleObj name="Equation" r:id="rId3" imgW="1117440" imgH="43164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138" y="1524000"/>
                        <a:ext cx="1620837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3048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এখানে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,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আনুমানিক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=  ৬৫.৫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ব্যবধান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 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=  ১০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4393" y="1659341"/>
            <a:ext cx="762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SutonnyMJ" pitchFamily="2" charset="0"/>
                <a:ea typeface="Arial" pitchFamily="34" charset="0"/>
                <a:cs typeface="SutonnyMJ" pitchFamily="2" charset="0"/>
                <a:sym typeface="Symbol" pitchFamily="18" charset="2"/>
              </a:rPr>
              <a:t></a:t>
            </a:r>
            <a:r>
              <a:rPr lang="en-US" sz="2000" b="1" dirty="0">
                <a:solidFill>
                  <a:prstClr val="black"/>
                </a:solidFill>
                <a:latin typeface="SutonnyMJ" pitchFamily="2" charset="0"/>
                <a:ea typeface="Arial" pitchFamily="34" charset="0"/>
                <a:cs typeface="SutonnyMJ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ea typeface="Arial" pitchFamily="34" charset="0"/>
                <a:cs typeface="NikoshBAN" pitchFamily="2" charset="0"/>
              </a:rPr>
              <a:t>গড়</a:t>
            </a:r>
            <a:r>
              <a:rPr lang="en-US" sz="2000" b="1" dirty="0" smtClean="0">
                <a:solidFill>
                  <a:prstClr val="black"/>
                </a:solidFill>
                <a:latin typeface="SutonnyMJ" pitchFamily="2" charset="0"/>
                <a:ea typeface="Arial" pitchFamily="34" charset="0"/>
                <a:cs typeface="SutonnyMJ" pitchFamily="2" charset="0"/>
              </a:rPr>
              <a:t> </a:t>
            </a:r>
            <a:r>
              <a:rPr lang="en-US" sz="2000" b="1" dirty="0" smtClean="0">
                <a:solidFill>
                  <a:prstClr val="black"/>
                </a:solidFill>
                <a:latin typeface="SutonnyMJ" pitchFamily="2" charset="0"/>
                <a:ea typeface="Arial" pitchFamily="34" charset="0"/>
                <a:cs typeface="SutonnyMJ" pitchFamily="2" charset="0"/>
                <a:sym typeface="Symbol" pitchFamily="18" charset="2"/>
              </a:rPr>
              <a:t>       </a:t>
            </a:r>
            <a:endParaRPr lang="en-US" sz="2000" b="1" dirty="0">
              <a:solidFill>
                <a:prstClr val="black"/>
              </a:solidFill>
              <a:latin typeface="SutonnyMJ" pitchFamily="2" charset="0"/>
              <a:ea typeface="Arial" pitchFamily="34" charset="0"/>
              <a:cs typeface="SutonnyMJ" pitchFamily="2" charset="0"/>
              <a:sym typeface="Symbol" pitchFamily="18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90800" y="2286000"/>
                <a:ext cx="1828800" cy="4884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latin typeface="NikoshBAN" pitchFamily="2" charset="0"/>
                    <a:cs typeface="NikoshBAN" pitchFamily="2" charset="0"/>
                  </a:rPr>
                  <a:t>=  65.5+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  <a:cs typeface="NikoshBAN" pitchFamily="2" charset="0"/>
                          </a:rPr>
                          <m:t>৩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  <a:cs typeface="NikoshBAN" pitchFamily="2" charset="0"/>
                          </a:rPr>
                          <m:t>৫০</m:t>
                        </m:r>
                      </m:den>
                    </m:f>
                  </m:oMath>
                </a14:m>
                <a:r>
                  <a:rPr lang="en-US" b="1" dirty="0" smtClean="0">
                    <a:latin typeface="NikoshBAN" pitchFamily="2" charset="0"/>
                    <a:cs typeface="NikoshBAN" pitchFamily="2" charset="0"/>
                  </a:rPr>
                  <a:t>×১০</a:t>
                </a:r>
                <a:endParaRPr lang="en-US" b="1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2286000"/>
                <a:ext cx="1828800" cy="488403"/>
              </a:xfrm>
              <a:prstGeom prst="rect">
                <a:avLst/>
              </a:prstGeom>
              <a:blipFill rotWithShape="1">
                <a:blip r:embed="rId5"/>
                <a:stretch>
                  <a:fillRect l="-2667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90800" y="2826871"/>
                <a:ext cx="1828800" cy="4884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latin typeface="NikoshBAN" pitchFamily="2" charset="0"/>
                    <a:cs typeface="NikoshBAN" pitchFamily="2" charset="0"/>
                  </a:rPr>
                  <a:t>=  65.5+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  <a:cs typeface="NikoshBAN" pitchFamily="2" charset="0"/>
                          </a:rPr>
                          <m:t>৩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  <a:cs typeface="NikoshBAN" pitchFamily="2" charset="0"/>
                          </a:rPr>
                          <m:t>৫</m:t>
                        </m:r>
                      </m:den>
                    </m:f>
                  </m:oMath>
                </a14:m>
                <a:endParaRPr lang="en-US" b="1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2826871"/>
                <a:ext cx="1828800" cy="488403"/>
              </a:xfrm>
              <a:prstGeom prst="rect">
                <a:avLst/>
              </a:prstGeom>
              <a:blipFill rotWithShape="1">
                <a:blip r:embed="rId6"/>
                <a:stretch>
                  <a:fillRect l="-2667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2590800" y="3429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NikoshBAN" pitchFamily="2" charset="0"/>
                <a:cs typeface="NikoshBAN" pitchFamily="2" charset="0"/>
              </a:rPr>
              <a:t>=  65.5+ ০.৬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3886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NikoshBAN" pitchFamily="2" charset="0"/>
                <a:cs typeface="NikoshBAN" pitchFamily="2" charset="0"/>
              </a:rPr>
              <a:t>=  6৬.১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60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23"/>
          <p:cNvGrpSpPr>
            <a:grpSpLocks/>
          </p:cNvGrpSpPr>
          <p:nvPr/>
        </p:nvGrpSpPr>
        <p:grpSpPr bwMode="auto">
          <a:xfrm>
            <a:off x="1909762" y="950026"/>
            <a:ext cx="4719638" cy="4326574"/>
            <a:chOff x="2108" y="838"/>
            <a:chExt cx="7432" cy="6813"/>
          </a:xfrm>
        </p:grpSpPr>
        <p:grpSp>
          <p:nvGrpSpPr>
            <p:cNvPr id="10" name="Group 71"/>
            <p:cNvGrpSpPr>
              <a:grpSpLocks/>
            </p:cNvGrpSpPr>
            <p:nvPr/>
          </p:nvGrpSpPr>
          <p:grpSpPr bwMode="auto">
            <a:xfrm>
              <a:off x="2124" y="848"/>
              <a:ext cx="7416" cy="6780"/>
              <a:chOff x="2124" y="848"/>
              <a:chExt cx="7416" cy="6780"/>
            </a:xfrm>
          </p:grpSpPr>
          <p:grpSp>
            <p:nvGrpSpPr>
              <p:cNvPr id="58" name="Group 104"/>
              <p:cNvGrpSpPr>
                <a:grpSpLocks/>
              </p:cNvGrpSpPr>
              <p:nvPr/>
            </p:nvGrpSpPr>
            <p:grpSpPr bwMode="auto">
              <a:xfrm>
                <a:off x="2124" y="848"/>
                <a:ext cx="7416" cy="2260"/>
                <a:chOff x="2674" y="2232"/>
                <a:chExt cx="7416" cy="2260"/>
              </a:xfrm>
            </p:grpSpPr>
            <p:sp>
              <p:nvSpPr>
                <p:cNvPr id="91" name="Line 120"/>
                <p:cNvSpPr>
                  <a:spLocks noChangeShapeType="1"/>
                </p:cNvSpPr>
                <p:nvPr/>
              </p:nvSpPr>
              <p:spPr bwMode="auto">
                <a:xfrm>
                  <a:off x="2674" y="223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" name="Line 119"/>
                <p:cNvSpPr>
                  <a:spLocks noChangeShapeType="1"/>
                </p:cNvSpPr>
                <p:nvPr/>
              </p:nvSpPr>
              <p:spPr bwMode="auto">
                <a:xfrm>
                  <a:off x="2674" y="239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" name="Line 118"/>
                <p:cNvSpPr>
                  <a:spLocks noChangeShapeType="1"/>
                </p:cNvSpPr>
                <p:nvPr/>
              </p:nvSpPr>
              <p:spPr bwMode="auto">
                <a:xfrm>
                  <a:off x="2674" y="254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" name="Line 117"/>
                <p:cNvSpPr>
                  <a:spLocks noChangeShapeType="1"/>
                </p:cNvSpPr>
                <p:nvPr/>
              </p:nvSpPr>
              <p:spPr bwMode="auto">
                <a:xfrm>
                  <a:off x="2674" y="269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" name="Line 116"/>
                <p:cNvSpPr>
                  <a:spLocks noChangeShapeType="1"/>
                </p:cNvSpPr>
                <p:nvPr/>
              </p:nvSpPr>
              <p:spPr bwMode="auto">
                <a:xfrm>
                  <a:off x="2674" y="284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" name="Line 115"/>
                <p:cNvSpPr>
                  <a:spLocks noChangeShapeType="1"/>
                </p:cNvSpPr>
                <p:nvPr/>
              </p:nvSpPr>
              <p:spPr bwMode="auto">
                <a:xfrm>
                  <a:off x="2674" y="299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" name="Line 114"/>
                <p:cNvSpPr>
                  <a:spLocks noChangeShapeType="1"/>
                </p:cNvSpPr>
                <p:nvPr/>
              </p:nvSpPr>
              <p:spPr bwMode="auto">
                <a:xfrm>
                  <a:off x="2674" y="314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" name="Line 113"/>
                <p:cNvSpPr>
                  <a:spLocks noChangeShapeType="1"/>
                </p:cNvSpPr>
                <p:nvPr/>
              </p:nvSpPr>
              <p:spPr bwMode="auto">
                <a:xfrm>
                  <a:off x="2674" y="329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" name="Line 112"/>
                <p:cNvSpPr>
                  <a:spLocks noChangeShapeType="1"/>
                </p:cNvSpPr>
                <p:nvPr/>
              </p:nvSpPr>
              <p:spPr bwMode="auto">
                <a:xfrm>
                  <a:off x="2674" y="344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" name="Line 111"/>
                <p:cNvSpPr>
                  <a:spLocks noChangeShapeType="1"/>
                </p:cNvSpPr>
                <p:nvPr/>
              </p:nvSpPr>
              <p:spPr bwMode="auto">
                <a:xfrm>
                  <a:off x="2674" y="359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" name="Line 110"/>
                <p:cNvSpPr>
                  <a:spLocks noChangeShapeType="1"/>
                </p:cNvSpPr>
                <p:nvPr/>
              </p:nvSpPr>
              <p:spPr bwMode="auto">
                <a:xfrm>
                  <a:off x="2674" y="374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" name="Line 109"/>
                <p:cNvSpPr>
                  <a:spLocks noChangeShapeType="1"/>
                </p:cNvSpPr>
                <p:nvPr/>
              </p:nvSpPr>
              <p:spPr bwMode="auto">
                <a:xfrm>
                  <a:off x="2674" y="389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" name="Line 108"/>
                <p:cNvSpPr>
                  <a:spLocks noChangeShapeType="1"/>
                </p:cNvSpPr>
                <p:nvPr/>
              </p:nvSpPr>
              <p:spPr bwMode="auto">
                <a:xfrm>
                  <a:off x="2674" y="404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" name="Line 107"/>
                <p:cNvSpPr>
                  <a:spLocks noChangeShapeType="1"/>
                </p:cNvSpPr>
                <p:nvPr/>
              </p:nvSpPr>
              <p:spPr bwMode="auto">
                <a:xfrm>
                  <a:off x="2674" y="419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5" name="Line 106"/>
                <p:cNvSpPr>
                  <a:spLocks noChangeShapeType="1"/>
                </p:cNvSpPr>
                <p:nvPr/>
              </p:nvSpPr>
              <p:spPr bwMode="auto">
                <a:xfrm>
                  <a:off x="2674" y="434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" name="Line 105"/>
                <p:cNvSpPr>
                  <a:spLocks noChangeShapeType="1"/>
                </p:cNvSpPr>
                <p:nvPr/>
              </p:nvSpPr>
              <p:spPr bwMode="auto">
                <a:xfrm>
                  <a:off x="2674" y="449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9" name="Group 88"/>
              <p:cNvGrpSpPr>
                <a:grpSpLocks/>
              </p:cNvGrpSpPr>
              <p:nvPr/>
            </p:nvGrpSpPr>
            <p:grpSpPr bwMode="auto">
              <a:xfrm>
                <a:off x="2124" y="3258"/>
                <a:ext cx="7416" cy="2110"/>
                <a:chOff x="2674" y="4642"/>
                <a:chExt cx="7416" cy="2110"/>
              </a:xfrm>
            </p:grpSpPr>
            <p:sp>
              <p:nvSpPr>
                <p:cNvPr id="76" name="Line 103"/>
                <p:cNvSpPr>
                  <a:spLocks noChangeShapeType="1"/>
                </p:cNvSpPr>
                <p:nvPr/>
              </p:nvSpPr>
              <p:spPr bwMode="auto">
                <a:xfrm>
                  <a:off x="2674" y="464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" name="Line 102"/>
                <p:cNvSpPr>
                  <a:spLocks noChangeShapeType="1"/>
                </p:cNvSpPr>
                <p:nvPr/>
              </p:nvSpPr>
              <p:spPr bwMode="auto">
                <a:xfrm>
                  <a:off x="2674" y="480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" name="Line 101"/>
                <p:cNvSpPr>
                  <a:spLocks noChangeShapeType="1"/>
                </p:cNvSpPr>
                <p:nvPr/>
              </p:nvSpPr>
              <p:spPr bwMode="auto">
                <a:xfrm>
                  <a:off x="2674" y="495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" name="Line 100"/>
                <p:cNvSpPr>
                  <a:spLocks noChangeShapeType="1"/>
                </p:cNvSpPr>
                <p:nvPr/>
              </p:nvSpPr>
              <p:spPr bwMode="auto">
                <a:xfrm>
                  <a:off x="2674" y="510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" name="Line 99"/>
                <p:cNvSpPr>
                  <a:spLocks noChangeShapeType="1"/>
                </p:cNvSpPr>
                <p:nvPr/>
              </p:nvSpPr>
              <p:spPr bwMode="auto">
                <a:xfrm>
                  <a:off x="2674" y="525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" name="Line 98"/>
                <p:cNvSpPr>
                  <a:spLocks noChangeShapeType="1"/>
                </p:cNvSpPr>
                <p:nvPr/>
              </p:nvSpPr>
              <p:spPr bwMode="auto">
                <a:xfrm>
                  <a:off x="2674" y="540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" name="Line 97"/>
                <p:cNvSpPr>
                  <a:spLocks noChangeShapeType="1"/>
                </p:cNvSpPr>
                <p:nvPr/>
              </p:nvSpPr>
              <p:spPr bwMode="auto">
                <a:xfrm>
                  <a:off x="2674" y="555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" name="Line 96"/>
                <p:cNvSpPr>
                  <a:spLocks noChangeShapeType="1"/>
                </p:cNvSpPr>
                <p:nvPr/>
              </p:nvSpPr>
              <p:spPr bwMode="auto">
                <a:xfrm>
                  <a:off x="2674" y="570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" name="Line 95"/>
                <p:cNvSpPr>
                  <a:spLocks noChangeShapeType="1"/>
                </p:cNvSpPr>
                <p:nvPr/>
              </p:nvSpPr>
              <p:spPr bwMode="auto">
                <a:xfrm>
                  <a:off x="2674" y="585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" name="Line 94"/>
                <p:cNvSpPr>
                  <a:spLocks noChangeShapeType="1"/>
                </p:cNvSpPr>
                <p:nvPr/>
              </p:nvSpPr>
              <p:spPr bwMode="auto">
                <a:xfrm>
                  <a:off x="2674" y="600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" name="Line 93"/>
                <p:cNvSpPr>
                  <a:spLocks noChangeShapeType="1"/>
                </p:cNvSpPr>
                <p:nvPr/>
              </p:nvSpPr>
              <p:spPr bwMode="auto">
                <a:xfrm>
                  <a:off x="2674" y="615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" name="Line 92"/>
                <p:cNvSpPr>
                  <a:spLocks noChangeShapeType="1"/>
                </p:cNvSpPr>
                <p:nvPr/>
              </p:nvSpPr>
              <p:spPr bwMode="auto">
                <a:xfrm>
                  <a:off x="2674" y="630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" name="Line 91"/>
                <p:cNvSpPr>
                  <a:spLocks noChangeShapeType="1"/>
                </p:cNvSpPr>
                <p:nvPr/>
              </p:nvSpPr>
              <p:spPr bwMode="auto">
                <a:xfrm>
                  <a:off x="2674" y="645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" name="Line 90"/>
                <p:cNvSpPr>
                  <a:spLocks noChangeShapeType="1"/>
                </p:cNvSpPr>
                <p:nvPr/>
              </p:nvSpPr>
              <p:spPr bwMode="auto">
                <a:xfrm>
                  <a:off x="2674" y="660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" name="Line 89"/>
                <p:cNvSpPr>
                  <a:spLocks noChangeShapeType="1"/>
                </p:cNvSpPr>
                <p:nvPr/>
              </p:nvSpPr>
              <p:spPr bwMode="auto">
                <a:xfrm>
                  <a:off x="2674" y="675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0" name="Group 72"/>
              <p:cNvGrpSpPr>
                <a:grpSpLocks/>
              </p:cNvGrpSpPr>
              <p:nvPr/>
            </p:nvGrpSpPr>
            <p:grpSpPr bwMode="auto">
              <a:xfrm>
                <a:off x="2124" y="5518"/>
                <a:ext cx="7416" cy="2110"/>
                <a:chOff x="2674" y="6902"/>
                <a:chExt cx="7416" cy="2110"/>
              </a:xfrm>
            </p:grpSpPr>
            <p:sp>
              <p:nvSpPr>
                <p:cNvPr id="61" name="Line 87"/>
                <p:cNvSpPr>
                  <a:spLocks noChangeShapeType="1"/>
                </p:cNvSpPr>
                <p:nvPr/>
              </p:nvSpPr>
              <p:spPr bwMode="auto">
                <a:xfrm>
                  <a:off x="2674" y="690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Line 86"/>
                <p:cNvSpPr>
                  <a:spLocks noChangeShapeType="1"/>
                </p:cNvSpPr>
                <p:nvPr/>
              </p:nvSpPr>
              <p:spPr bwMode="auto">
                <a:xfrm>
                  <a:off x="2674" y="705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Line 85"/>
                <p:cNvSpPr>
                  <a:spLocks noChangeShapeType="1"/>
                </p:cNvSpPr>
                <p:nvPr/>
              </p:nvSpPr>
              <p:spPr bwMode="auto">
                <a:xfrm>
                  <a:off x="2674" y="721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" name="Line 84"/>
                <p:cNvSpPr>
                  <a:spLocks noChangeShapeType="1"/>
                </p:cNvSpPr>
                <p:nvPr/>
              </p:nvSpPr>
              <p:spPr bwMode="auto">
                <a:xfrm>
                  <a:off x="2674" y="736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Line 83"/>
                <p:cNvSpPr>
                  <a:spLocks noChangeShapeType="1"/>
                </p:cNvSpPr>
                <p:nvPr/>
              </p:nvSpPr>
              <p:spPr bwMode="auto">
                <a:xfrm>
                  <a:off x="2674" y="751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Line 82"/>
                <p:cNvSpPr>
                  <a:spLocks noChangeShapeType="1"/>
                </p:cNvSpPr>
                <p:nvPr/>
              </p:nvSpPr>
              <p:spPr bwMode="auto">
                <a:xfrm>
                  <a:off x="2674" y="766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" name="Line 81"/>
                <p:cNvSpPr>
                  <a:spLocks noChangeShapeType="1"/>
                </p:cNvSpPr>
                <p:nvPr/>
              </p:nvSpPr>
              <p:spPr bwMode="auto">
                <a:xfrm>
                  <a:off x="2674" y="781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" name="Line 80"/>
                <p:cNvSpPr>
                  <a:spLocks noChangeShapeType="1"/>
                </p:cNvSpPr>
                <p:nvPr/>
              </p:nvSpPr>
              <p:spPr bwMode="auto">
                <a:xfrm>
                  <a:off x="2674" y="796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" name="Line 79"/>
                <p:cNvSpPr>
                  <a:spLocks noChangeShapeType="1"/>
                </p:cNvSpPr>
                <p:nvPr/>
              </p:nvSpPr>
              <p:spPr bwMode="auto">
                <a:xfrm>
                  <a:off x="2674" y="811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" name="Line 78"/>
                <p:cNvSpPr>
                  <a:spLocks noChangeShapeType="1"/>
                </p:cNvSpPr>
                <p:nvPr/>
              </p:nvSpPr>
              <p:spPr bwMode="auto">
                <a:xfrm>
                  <a:off x="2674" y="826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" name="Line 77"/>
                <p:cNvSpPr>
                  <a:spLocks noChangeShapeType="1"/>
                </p:cNvSpPr>
                <p:nvPr/>
              </p:nvSpPr>
              <p:spPr bwMode="auto">
                <a:xfrm>
                  <a:off x="2674" y="841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" name="Line 76"/>
                <p:cNvSpPr>
                  <a:spLocks noChangeShapeType="1"/>
                </p:cNvSpPr>
                <p:nvPr/>
              </p:nvSpPr>
              <p:spPr bwMode="auto">
                <a:xfrm>
                  <a:off x="2674" y="856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Line 75"/>
                <p:cNvSpPr>
                  <a:spLocks noChangeShapeType="1"/>
                </p:cNvSpPr>
                <p:nvPr/>
              </p:nvSpPr>
              <p:spPr bwMode="auto">
                <a:xfrm>
                  <a:off x="2674" y="871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Line 74"/>
                <p:cNvSpPr>
                  <a:spLocks noChangeShapeType="1"/>
                </p:cNvSpPr>
                <p:nvPr/>
              </p:nvSpPr>
              <p:spPr bwMode="auto">
                <a:xfrm>
                  <a:off x="2674" y="886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Line 73"/>
                <p:cNvSpPr>
                  <a:spLocks noChangeShapeType="1"/>
                </p:cNvSpPr>
                <p:nvPr/>
              </p:nvSpPr>
              <p:spPr bwMode="auto">
                <a:xfrm>
                  <a:off x="2674" y="9012"/>
                  <a:ext cx="7416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1" name="Group 24"/>
            <p:cNvGrpSpPr>
              <a:grpSpLocks/>
            </p:cNvGrpSpPr>
            <p:nvPr/>
          </p:nvGrpSpPr>
          <p:grpSpPr bwMode="auto">
            <a:xfrm>
              <a:off x="2108" y="838"/>
              <a:ext cx="7426" cy="6813"/>
              <a:chOff x="2658" y="2222"/>
              <a:chExt cx="7426" cy="6813"/>
            </a:xfrm>
          </p:grpSpPr>
          <p:sp>
            <p:nvSpPr>
              <p:cNvPr id="12" name="Line 70"/>
              <p:cNvSpPr>
                <a:spLocks noChangeShapeType="1"/>
              </p:cNvSpPr>
              <p:nvPr/>
            </p:nvSpPr>
            <p:spPr bwMode="auto">
              <a:xfrm flipH="1">
                <a:off x="265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69"/>
              <p:cNvSpPr>
                <a:spLocks noChangeShapeType="1"/>
              </p:cNvSpPr>
              <p:nvPr/>
            </p:nvSpPr>
            <p:spPr bwMode="auto">
              <a:xfrm flipH="1">
                <a:off x="282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Line 68"/>
              <p:cNvSpPr>
                <a:spLocks noChangeShapeType="1"/>
              </p:cNvSpPr>
              <p:nvPr/>
            </p:nvSpPr>
            <p:spPr bwMode="auto">
              <a:xfrm flipH="1">
                <a:off x="298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Line 67"/>
              <p:cNvSpPr>
                <a:spLocks noChangeShapeType="1"/>
              </p:cNvSpPr>
              <p:nvPr/>
            </p:nvSpPr>
            <p:spPr bwMode="auto">
              <a:xfrm flipH="1">
                <a:off x="314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66"/>
              <p:cNvSpPr>
                <a:spLocks noChangeShapeType="1"/>
              </p:cNvSpPr>
              <p:nvPr/>
            </p:nvSpPr>
            <p:spPr bwMode="auto">
              <a:xfrm flipH="1">
                <a:off x="331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Line 65"/>
              <p:cNvSpPr>
                <a:spLocks noChangeShapeType="1"/>
              </p:cNvSpPr>
              <p:nvPr/>
            </p:nvSpPr>
            <p:spPr bwMode="auto">
              <a:xfrm flipH="1">
                <a:off x="347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64"/>
              <p:cNvSpPr>
                <a:spLocks noChangeShapeType="1"/>
              </p:cNvSpPr>
              <p:nvPr/>
            </p:nvSpPr>
            <p:spPr bwMode="auto">
              <a:xfrm flipH="1">
                <a:off x="364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63"/>
              <p:cNvSpPr>
                <a:spLocks noChangeShapeType="1"/>
              </p:cNvSpPr>
              <p:nvPr/>
            </p:nvSpPr>
            <p:spPr bwMode="auto">
              <a:xfrm flipH="1">
                <a:off x="380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Line 62"/>
              <p:cNvSpPr>
                <a:spLocks noChangeShapeType="1"/>
              </p:cNvSpPr>
              <p:nvPr/>
            </p:nvSpPr>
            <p:spPr bwMode="auto">
              <a:xfrm flipH="1">
                <a:off x="396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Line 61"/>
              <p:cNvSpPr>
                <a:spLocks noChangeShapeType="1"/>
              </p:cNvSpPr>
              <p:nvPr/>
            </p:nvSpPr>
            <p:spPr bwMode="auto">
              <a:xfrm flipH="1">
                <a:off x="413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Line 60"/>
              <p:cNvSpPr>
                <a:spLocks noChangeShapeType="1"/>
              </p:cNvSpPr>
              <p:nvPr/>
            </p:nvSpPr>
            <p:spPr bwMode="auto">
              <a:xfrm flipH="1">
                <a:off x="429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Line 59"/>
              <p:cNvSpPr>
                <a:spLocks noChangeShapeType="1"/>
              </p:cNvSpPr>
              <p:nvPr/>
            </p:nvSpPr>
            <p:spPr bwMode="auto">
              <a:xfrm flipH="1">
                <a:off x="4478" y="2230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Line 58"/>
              <p:cNvSpPr>
                <a:spLocks noChangeShapeType="1"/>
              </p:cNvSpPr>
              <p:nvPr/>
            </p:nvSpPr>
            <p:spPr bwMode="auto">
              <a:xfrm flipH="1">
                <a:off x="4638" y="2230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57"/>
              <p:cNvSpPr>
                <a:spLocks noChangeShapeType="1"/>
              </p:cNvSpPr>
              <p:nvPr/>
            </p:nvSpPr>
            <p:spPr bwMode="auto">
              <a:xfrm flipH="1">
                <a:off x="4798" y="2230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Line 56"/>
              <p:cNvSpPr>
                <a:spLocks noChangeShapeType="1"/>
              </p:cNvSpPr>
              <p:nvPr/>
            </p:nvSpPr>
            <p:spPr bwMode="auto">
              <a:xfrm flipH="1">
                <a:off x="4968" y="2230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Line 55"/>
              <p:cNvSpPr>
                <a:spLocks noChangeShapeType="1"/>
              </p:cNvSpPr>
              <p:nvPr/>
            </p:nvSpPr>
            <p:spPr bwMode="auto">
              <a:xfrm flipH="1">
                <a:off x="5128" y="2230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Line 54"/>
              <p:cNvSpPr>
                <a:spLocks noChangeShapeType="1"/>
              </p:cNvSpPr>
              <p:nvPr/>
            </p:nvSpPr>
            <p:spPr bwMode="auto">
              <a:xfrm flipH="1">
                <a:off x="529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Line 53"/>
              <p:cNvSpPr>
                <a:spLocks noChangeShapeType="1"/>
              </p:cNvSpPr>
              <p:nvPr/>
            </p:nvSpPr>
            <p:spPr bwMode="auto">
              <a:xfrm flipH="1">
                <a:off x="545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Line 52"/>
              <p:cNvSpPr>
                <a:spLocks noChangeShapeType="1"/>
              </p:cNvSpPr>
              <p:nvPr/>
            </p:nvSpPr>
            <p:spPr bwMode="auto">
              <a:xfrm flipH="1">
                <a:off x="561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Line 51"/>
              <p:cNvSpPr>
                <a:spLocks noChangeShapeType="1"/>
              </p:cNvSpPr>
              <p:nvPr/>
            </p:nvSpPr>
            <p:spPr bwMode="auto">
              <a:xfrm flipH="1">
                <a:off x="578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Line 50"/>
              <p:cNvSpPr>
                <a:spLocks noChangeShapeType="1"/>
              </p:cNvSpPr>
              <p:nvPr/>
            </p:nvSpPr>
            <p:spPr bwMode="auto">
              <a:xfrm flipH="1">
                <a:off x="594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Line 49"/>
              <p:cNvSpPr>
                <a:spLocks noChangeShapeType="1"/>
              </p:cNvSpPr>
              <p:nvPr/>
            </p:nvSpPr>
            <p:spPr bwMode="auto">
              <a:xfrm flipH="1">
                <a:off x="6128" y="222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Line 48"/>
              <p:cNvSpPr>
                <a:spLocks noChangeShapeType="1"/>
              </p:cNvSpPr>
              <p:nvPr/>
            </p:nvSpPr>
            <p:spPr bwMode="auto">
              <a:xfrm flipH="1">
                <a:off x="6288" y="222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Line 47"/>
              <p:cNvSpPr>
                <a:spLocks noChangeShapeType="1"/>
              </p:cNvSpPr>
              <p:nvPr/>
            </p:nvSpPr>
            <p:spPr bwMode="auto">
              <a:xfrm flipH="1">
                <a:off x="6448" y="222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Line 46"/>
              <p:cNvSpPr>
                <a:spLocks noChangeShapeType="1"/>
              </p:cNvSpPr>
              <p:nvPr/>
            </p:nvSpPr>
            <p:spPr bwMode="auto">
              <a:xfrm flipH="1">
                <a:off x="6618" y="222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Line 45"/>
              <p:cNvSpPr>
                <a:spLocks noChangeShapeType="1"/>
              </p:cNvSpPr>
              <p:nvPr/>
            </p:nvSpPr>
            <p:spPr bwMode="auto">
              <a:xfrm flipH="1">
                <a:off x="6778" y="222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Line 44"/>
              <p:cNvSpPr>
                <a:spLocks noChangeShapeType="1"/>
              </p:cNvSpPr>
              <p:nvPr/>
            </p:nvSpPr>
            <p:spPr bwMode="auto">
              <a:xfrm flipH="1">
                <a:off x="695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Line 43"/>
              <p:cNvSpPr>
                <a:spLocks noChangeShapeType="1"/>
              </p:cNvSpPr>
              <p:nvPr/>
            </p:nvSpPr>
            <p:spPr bwMode="auto">
              <a:xfrm flipH="1">
                <a:off x="711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Line 42"/>
              <p:cNvSpPr>
                <a:spLocks noChangeShapeType="1"/>
              </p:cNvSpPr>
              <p:nvPr/>
            </p:nvSpPr>
            <p:spPr bwMode="auto">
              <a:xfrm flipH="1">
                <a:off x="727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Line 41"/>
              <p:cNvSpPr>
                <a:spLocks noChangeShapeType="1"/>
              </p:cNvSpPr>
              <p:nvPr/>
            </p:nvSpPr>
            <p:spPr bwMode="auto">
              <a:xfrm flipH="1">
                <a:off x="7448" y="2253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/>
            </p:nvSpPr>
            <p:spPr bwMode="auto">
              <a:xfrm flipH="1">
                <a:off x="760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Line 39"/>
              <p:cNvSpPr>
                <a:spLocks noChangeShapeType="1"/>
              </p:cNvSpPr>
              <p:nvPr/>
            </p:nvSpPr>
            <p:spPr bwMode="auto">
              <a:xfrm flipH="1">
                <a:off x="7788" y="222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Line 38"/>
              <p:cNvSpPr>
                <a:spLocks noChangeShapeType="1"/>
              </p:cNvSpPr>
              <p:nvPr/>
            </p:nvSpPr>
            <p:spPr bwMode="auto">
              <a:xfrm flipH="1">
                <a:off x="7948" y="222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Line 37"/>
              <p:cNvSpPr>
                <a:spLocks noChangeShapeType="1"/>
              </p:cNvSpPr>
              <p:nvPr/>
            </p:nvSpPr>
            <p:spPr bwMode="auto">
              <a:xfrm flipH="1">
                <a:off x="8108" y="222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Line 36"/>
              <p:cNvSpPr>
                <a:spLocks noChangeShapeType="1"/>
              </p:cNvSpPr>
              <p:nvPr/>
            </p:nvSpPr>
            <p:spPr bwMode="auto">
              <a:xfrm flipH="1">
                <a:off x="8278" y="222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Line 35"/>
              <p:cNvSpPr>
                <a:spLocks noChangeShapeType="1"/>
              </p:cNvSpPr>
              <p:nvPr/>
            </p:nvSpPr>
            <p:spPr bwMode="auto">
              <a:xfrm flipH="1">
                <a:off x="8438" y="222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Line 34"/>
              <p:cNvSpPr>
                <a:spLocks noChangeShapeType="1"/>
              </p:cNvSpPr>
              <p:nvPr/>
            </p:nvSpPr>
            <p:spPr bwMode="auto">
              <a:xfrm flipH="1">
                <a:off x="860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Line 33"/>
              <p:cNvSpPr>
                <a:spLocks noChangeShapeType="1"/>
              </p:cNvSpPr>
              <p:nvPr/>
            </p:nvSpPr>
            <p:spPr bwMode="auto">
              <a:xfrm flipH="1">
                <a:off x="876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Line 32"/>
              <p:cNvSpPr>
                <a:spLocks noChangeShapeType="1"/>
              </p:cNvSpPr>
              <p:nvPr/>
            </p:nvSpPr>
            <p:spPr bwMode="auto">
              <a:xfrm flipH="1">
                <a:off x="892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Line 31"/>
              <p:cNvSpPr>
                <a:spLocks noChangeShapeType="1"/>
              </p:cNvSpPr>
              <p:nvPr/>
            </p:nvSpPr>
            <p:spPr bwMode="auto">
              <a:xfrm flipH="1">
                <a:off x="909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Line 30"/>
              <p:cNvSpPr>
                <a:spLocks noChangeShapeType="1"/>
              </p:cNvSpPr>
              <p:nvPr/>
            </p:nvSpPr>
            <p:spPr bwMode="auto">
              <a:xfrm flipH="1">
                <a:off x="925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Line 29"/>
              <p:cNvSpPr>
                <a:spLocks noChangeShapeType="1"/>
              </p:cNvSpPr>
              <p:nvPr/>
            </p:nvSpPr>
            <p:spPr bwMode="auto">
              <a:xfrm flipH="1">
                <a:off x="942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Line 28"/>
              <p:cNvSpPr>
                <a:spLocks noChangeShapeType="1"/>
              </p:cNvSpPr>
              <p:nvPr/>
            </p:nvSpPr>
            <p:spPr bwMode="auto">
              <a:xfrm flipH="1">
                <a:off x="958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Line 27"/>
              <p:cNvSpPr>
                <a:spLocks noChangeShapeType="1"/>
              </p:cNvSpPr>
              <p:nvPr/>
            </p:nvSpPr>
            <p:spPr bwMode="auto">
              <a:xfrm flipH="1">
                <a:off x="974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Line 26"/>
              <p:cNvSpPr>
                <a:spLocks noChangeShapeType="1"/>
              </p:cNvSpPr>
              <p:nvPr/>
            </p:nvSpPr>
            <p:spPr bwMode="auto">
              <a:xfrm flipH="1">
                <a:off x="991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Line 25"/>
              <p:cNvSpPr>
                <a:spLocks noChangeShapeType="1"/>
              </p:cNvSpPr>
              <p:nvPr/>
            </p:nvSpPr>
            <p:spPr bwMode="auto">
              <a:xfrm flipH="1">
                <a:off x="10078" y="2232"/>
                <a:ext cx="6" cy="678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08" name="Text Box 1"/>
          <p:cNvSpPr txBox="1">
            <a:spLocks noChangeArrowheads="1"/>
          </p:cNvSpPr>
          <p:nvPr/>
        </p:nvSpPr>
        <p:spPr bwMode="auto">
          <a:xfrm>
            <a:off x="3131661" y="5905500"/>
            <a:ext cx="1143000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Times New Roman" pitchFamily="18" charset="0"/>
                <a:cs typeface="SutonnyMJ" pitchFamily="2" charset="0"/>
              </a:rPr>
              <a:t>  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শ্রেণি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Times New Roman" pitchFamily="18" charset="0"/>
                <a:cs typeface="SutonnyMJ" pitchFamily="2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Line 2"/>
          <p:cNvSpPr>
            <a:spLocks noChangeShapeType="1"/>
          </p:cNvSpPr>
          <p:nvPr/>
        </p:nvSpPr>
        <p:spPr bwMode="auto">
          <a:xfrm>
            <a:off x="1866971" y="5250674"/>
            <a:ext cx="5041900" cy="111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Line 124"/>
          <p:cNvSpPr>
            <a:spLocks noChangeShapeType="1"/>
          </p:cNvSpPr>
          <p:nvPr/>
        </p:nvSpPr>
        <p:spPr bwMode="auto">
          <a:xfrm flipV="1">
            <a:off x="1905000" y="896393"/>
            <a:ext cx="0" cy="4343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Text Box 4"/>
          <p:cNvSpPr txBox="1">
            <a:spLocks noChangeArrowheads="1"/>
          </p:cNvSpPr>
          <p:nvPr/>
        </p:nvSpPr>
        <p:spPr bwMode="auto">
          <a:xfrm>
            <a:off x="1524071" y="4552222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Times New Roman" pitchFamily="18" charset="0"/>
                <a:cs typeface="SutonnyMJ" pitchFamily="2" charset="0"/>
              </a:rPr>
              <a:t> 5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Times New Roman" pitchFamily="18" charset="0"/>
                <a:cs typeface="SutonnyMJ" pitchFamily="2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Text Box 22"/>
          <p:cNvSpPr txBox="1">
            <a:spLocks noChangeArrowheads="1"/>
          </p:cNvSpPr>
          <p:nvPr/>
        </p:nvSpPr>
        <p:spPr bwMode="auto">
          <a:xfrm>
            <a:off x="1371600" y="3622135"/>
            <a:ext cx="4572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Times New Roman" pitchFamily="18" charset="0"/>
                <a:cs typeface="SutonnyMJ" pitchFamily="2" charset="0"/>
              </a:rPr>
              <a:t> 15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Times New Roman" pitchFamily="18" charset="0"/>
                <a:cs typeface="SutonnyMJ" pitchFamily="2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Text Box 21"/>
          <p:cNvSpPr txBox="1">
            <a:spLocks noChangeArrowheads="1"/>
          </p:cNvSpPr>
          <p:nvPr/>
        </p:nvSpPr>
        <p:spPr bwMode="auto">
          <a:xfrm>
            <a:off x="1375772" y="3136521"/>
            <a:ext cx="4572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Times New Roman" pitchFamily="18" charset="0"/>
                <a:cs typeface="SutonnyMJ" pitchFamily="2" charset="0"/>
              </a:rPr>
              <a:t> 20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Times New Roman" pitchFamily="18" charset="0"/>
                <a:cs typeface="SutonnyMJ" pitchFamily="2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Text Box 20"/>
          <p:cNvSpPr txBox="1">
            <a:spLocks noChangeArrowheads="1"/>
          </p:cNvSpPr>
          <p:nvPr/>
        </p:nvSpPr>
        <p:spPr bwMode="auto">
          <a:xfrm>
            <a:off x="1433440" y="2656809"/>
            <a:ext cx="4572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Times New Roman" pitchFamily="18" charset="0"/>
                <a:cs typeface="SutonnyMJ" pitchFamily="2" charset="0"/>
              </a:rPr>
              <a:t> 25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Times New Roman" pitchFamily="18" charset="0"/>
                <a:cs typeface="SutonnyMJ" pitchFamily="2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Text Box 19"/>
          <p:cNvSpPr txBox="1">
            <a:spLocks noChangeArrowheads="1"/>
          </p:cNvSpPr>
          <p:nvPr/>
        </p:nvSpPr>
        <p:spPr bwMode="auto">
          <a:xfrm>
            <a:off x="1498491" y="2239636"/>
            <a:ext cx="4572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Times New Roman" pitchFamily="18" charset="0"/>
                <a:cs typeface="SutonnyMJ" pitchFamily="2" charset="0"/>
              </a:rPr>
              <a:t>30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Text Box 18"/>
          <p:cNvSpPr txBox="1">
            <a:spLocks noChangeArrowheads="1"/>
          </p:cNvSpPr>
          <p:nvPr/>
        </p:nvSpPr>
        <p:spPr bwMode="auto">
          <a:xfrm>
            <a:off x="1537367" y="1275094"/>
            <a:ext cx="4572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Times New Roman" pitchFamily="18" charset="0"/>
                <a:cs typeface="SutonnyMJ" pitchFamily="2" charset="0"/>
              </a:rPr>
              <a:t>40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Text Box 17"/>
          <p:cNvSpPr txBox="1">
            <a:spLocks noChangeArrowheads="1"/>
          </p:cNvSpPr>
          <p:nvPr/>
        </p:nvSpPr>
        <p:spPr bwMode="auto">
          <a:xfrm>
            <a:off x="1526734" y="1768133"/>
            <a:ext cx="4572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Times New Roman" pitchFamily="18" charset="0"/>
                <a:cs typeface="SutonnyMJ" pitchFamily="2" charset="0"/>
              </a:rPr>
              <a:t>35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0" name="Group 8"/>
          <p:cNvGrpSpPr>
            <a:grpSpLocks/>
          </p:cNvGrpSpPr>
          <p:nvPr/>
        </p:nvGrpSpPr>
        <p:grpSpPr bwMode="auto">
          <a:xfrm>
            <a:off x="1932022" y="4286497"/>
            <a:ext cx="498475" cy="1739900"/>
            <a:chOff x="2085" y="7422"/>
            <a:chExt cx="989" cy="2740"/>
          </a:xfrm>
        </p:grpSpPr>
        <p:sp>
          <p:nvSpPr>
            <p:cNvPr id="121" name="Arc 13"/>
            <p:cNvSpPr>
              <a:spLocks/>
            </p:cNvSpPr>
            <p:nvPr/>
          </p:nvSpPr>
          <p:spPr bwMode="auto">
            <a:xfrm>
              <a:off x="2085" y="8697"/>
              <a:ext cx="237" cy="1455"/>
            </a:xfrm>
            <a:custGeom>
              <a:avLst/>
              <a:gdLst>
                <a:gd name="G0" fmla="+- 12401 0 0"/>
                <a:gd name="G1" fmla="+- 21600 0 0"/>
                <a:gd name="G2" fmla="+- 21600 0 0"/>
                <a:gd name="T0" fmla="*/ 0 w 21296"/>
                <a:gd name="T1" fmla="*/ 3915 h 21600"/>
                <a:gd name="T2" fmla="*/ 21296 w 21296"/>
                <a:gd name="T3" fmla="*/ 1916 h 21600"/>
                <a:gd name="T4" fmla="*/ 12401 w 2129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296" h="21600" fill="none" extrusionOk="0">
                  <a:moveTo>
                    <a:pt x="-1" y="3914"/>
                  </a:moveTo>
                  <a:cubicBezTo>
                    <a:pt x="3633" y="1366"/>
                    <a:pt x="7963" y="-1"/>
                    <a:pt x="12401" y="0"/>
                  </a:cubicBezTo>
                  <a:cubicBezTo>
                    <a:pt x="15468" y="0"/>
                    <a:pt x="18500" y="653"/>
                    <a:pt x="21295" y="1916"/>
                  </a:cubicBezTo>
                </a:path>
                <a:path w="21296" h="21600" stroke="0" extrusionOk="0">
                  <a:moveTo>
                    <a:pt x="-1" y="3914"/>
                  </a:moveTo>
                  <a:cubicBezTo>
                    <a:pt x="3633" y="1366"/>
                    <a:pt x="7963" y="-1"/>
                    <a:pt x="12401" y="0"/>
                  </a:cubicBezTo>
                  <a:cubicBezTo>
                    <a:pt x="15468" y="0"/>
                    <a:pt x="18500" y="653"/>
                    <a:pt x="21295" y="1916"/>
                  </a:cubicBezTo>
                  <a:lnTo>
                    <a:pt x="12401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Arc 12"/>
            <p:cNvSpPr>
              <a:spLocks/>
            </p:cNvSpPr>
            <p:nvPr/>
          </p:nvSpPr>
          <p:spPr bwMode="auto">
            <a:xfrm rot="10800000">
              <a:off x="2319" y="7467"/>
              <a:ext cx="178" cy="1455"/>
            </a:xfrm>
            <a:custGeom>
              <a:avLst/>
              <a:gdLst>
                <a:gd name="G0" fmla="+- 8125 0 0"/>
                <a:gd name="G1" fmla="+- 21600 0 0"/>
                <a:gd name="G2" fmla="+- 21600 0 0"/>
                <a:gd name="T0" fmla="*/ 0 w 16040"/>
                <a:gd name="T1" fmla="*/ 1586 h 21600"/>
                <a:gd name="T2" fmla="*/ 16040 w 16040"/>
                <a:gd name="T3" fmla="*/ 1502 h 21600"/>
                <a:gd name="T4" fmla="*/ 8125 w 1604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040" h="21600" fill="none" extrusionOk="0">
                  <a:moveTo>
                    <a:pt x="0" y="1586"/>
                  </a:moveTo>
                  <a:cubicBezTo>
                    <a:pt x="2580" y="538"/>
                    <a:pt x="5339" y="-1"/>
                    <a:pt x="8125" y="0"/>
                  </a:cubicBezTo>
                  <a:cubicBezTo>
                    <a:pt x="10834" y="0"/>
                    <a:pt x="13519" y="509"/>
                    <a:pt x="16039" y="1502"/>
                  </a:cubicBezTo>
                </a:path>
                <a:path w="16040" h="21600" stroke="0" extrusionOk="0">
                  <a:moveTo>
                    <a:pt x="0" y="1586"/>
                  </a:moveTo>
                  <a:cubicBezTo>
                    <a:pt x="2580" y="538"/>
                    <a:pt x="5339" y="-1"/>
                    <a:pt x="8125" y="0"/>
                  </a:cubicBezTo>
                  <a:cubicBezTo>
                    <a:pt x="10834" y="0"/>
                    <a:pt x="13519" y="509"/>
                    <a:pt x="16039" y="1502"/>
                  </a:cubicBezTo>
                  <a:lnTo>
                    <a:pt x="8125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Arc 11"/>
            <p:cNvSpPr>
              <a:spLocks/>
            </p:cNvSpPr>
            <p:nvPr/>
          </p:nvSpPr>
          <p:spPr bwMode="auto">
            <a:xfrm>
              <a:off x="2483" y="8682"/>
              <a:ext cx="185" cy="1455"/>
            </a:xfrm>
            <a:custGeom>
              <a:avLst/>
              <a:gdLst>
                <a:gd name="G0" fmla="+- 10114 0 0"/>
                <a:gd name="G1" fmla="+- 21600 0 0"/>
                <a:gd name="G2" fmla="+- 21600 0 0"/>
                <a:gd name="T0" fmla="*/ 0 w 16623"/>
                <a:gd name="T1" fmla="*/ 2514 h 21600"/>
                <a:gd name="T2" fmla="*/ 16623 w 16623"/>
                <a:gd name="T3" fmla="*/ 1004 h 21600"/>
                <a:gd name="T4" fmla="*/ 10114 w 16623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623" h="21600" fill="none" extrusionOk="0">
                  <a:moveTo>
                    <a:pt x="0" y="2514"/>
                  </a:moveTo>
                  <a:cubicBezTo>
                    <a:pt x="3115" y="863"/>
                    <a:pt x="6588" y="-1"/>
                    <a:pt x="10114" y="0"/>
                  </a:cubicBezTo>
                  <a:cubicBezTo>
                    <a:pt x="12322" y="0"/>
                    <a:pt x="14517" y="338"/>
                    <a:pt x="16622" y="1004"/>
                  </a:cubicBezTo>
                </a:path>
                <a:path w="16623" h="21600" stroke="0" extrusionOk="0">
                  <a:moveTo>
                    <a:pt x="0" y="2514"/>
                  </a:moveTo>
                  <a:cubicBezTo>
                    <a:pt x="3115" y="863"/>
                    <a:pt x="6588" y="-1"/>
                    <a:pt x="10114" y="0"/>
                  </a:cubicBezTo>
                  <a:cubicBezTo>
                    <a:pt x="12322" y="0"/>
                    <a:pt x="14517" y="338"/>
                    <a:pt x="16622" y="1004"/>
                  </a:cubicBezTo>
                  <a:lnTo>
                    <a:pt x="10114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Arc 10"/>
            <p:cNvSpPr>
              <a:spLocks/>
            </p:cNvSpPr>
            <p:nvPr/>
          </p:nvSpPr>
          <p:spPr bwMode="auto">
            <a:xfrm rot="10800000">
              <a:off x="2667" y="7422"/>
              <a:ext cx="186" cy="1455"/>
            </a:xfrm>
            <a:custGeom>
              <a:avLst/>
              <a:gdLst>
                <a:gd name="G0" fmla="+- 7797 0 0"/>
                <a:gd name="G1" fmla="+- 21600 0 0"/>
                <a:gd name="G2" fmla="+- 21600 0 0"/>
                <a:gd name="T0" fmla="*/ 0 w 16692"/>
                <a:gd name="T1" fmla="*/ 1456 h 21600"/>
                <a:gd name="T2" fmla="*/ 16692 w 16692"/>
                <a:gd name="T3" fmla="*/ 1916 h 21600"/>
                <a:gd name="T4" fmla="*/ 7797 w 16692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692" h="21600" fill="none" extrusionOk="0">
                  <a:moveTo>
                    <a:pt x="0" y="1456"/>
                  </a:moveTo>
                  <a:cubicBezTo>
                    <a:pt x="2486" y="493"/>
                    <a:pt x="5130" y="-1"/>
                    <a:pt x="7797" y="0"/>
                  </a:cubicBezTo>
                  <a:cubicBezTo>
                    <a:pt x="10864" y="0"/>
                    <a:pt x="13896" y="653"/>
                    <a:pt x="16691" y="1916"/>
                  </a:cubicBezTo>
                </a:path>
                <a:path w="16692" h="21600" stroke="0" extrusionOk="0">
                  <a:moveTo>
                    <a:pt x="0" y="1456"/>
                  </a:moveTo>
                  <a:cubicBezTo>
                    <a:pt x="2486" y="493"/>
                    <a:pt x="5130" y="-1"/>
                    <a:pt x="7797" y="0"/>
                  </a:cubicBezTo>
                  <a:cubicBezTo>
                    <a:pt x="10864" y="0"/>
                    <a:pt x="13896" y="653"/>
                    <a:pt x="16691" y="1916"/>
                  </a:cubicBezTo>
                  <a:lnTo>
                    <a:pt x="77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Arc 9"/>
            <p:cNvSpPr>
              <a:spLocks/>
            </p:cNvSpPr>
            <p:nvPr/>
          </p:nvSpPr>
          <p:spPr bwMode="auto">
            <a:xfrm>
              <a:off x="2845" y="8707"/>
              <a:ext cx="229" cy="1455"/>
            </a:xfrm>
            <a:custGeom>
              <a:avLst/>
              <a:gdLst>
                <a:gd name="G0" fmla="+- 8083 0 0"/>
                <a:gd name="G1" fmla="+- 21600 0 0"/>
                <a:gd name="G2" fmla="+- 21600 0 0"/>
                <a:gd name="T0" fmla="*/ 0 w 20540"/>
                <a:gd name="T1" fmla="*/ 1570 h 21600"/>
                <a:gd name="T2" fmla="*/ 20540 w 20540"/>
                <a:gd name="T3" fmla="*/ 3954 h 21600"/>
                <a:gd name="T4" fmla="*/ 8083 w 2054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540" h="21600" fill="none" extrusionOk="0">
                  <a:moveTo>
                    <a:pt x="-1" y="1569"/>
                  </a:moveTo>
                  <a:cubicBezTo>
                    <a:pt x="2568" y="532"/>
                    <a:pt x="5312" y="-1"/>
                    <a:pt x="8083" y="0"/>
                  </a:cubicBezTo>
                  <a:cubicBezTo>
                    <a:pt x="12544" y="0"/>
                    <a:pt x="16895" y="1381"/>
                    <a:pt x="20540" y="3953"/>
                  </a:cubicBezTo>
                </a:path>
                <a:path w="20540" h="21600" stroke="0" extrusionOk="0">
                  <a:moveTo>
                    <a:pt x="-1" y="1569"/>
                  </a:moveTo>
                  <a:cubicBezTo>
                    <a:pt x="2568" y="532"/>
                    <a:pt x="5312" y="-1"/>
                    <a:pt x="8083" y="0"/>
                  </a:cubicBezTo>
                  <a:cubicBezTo>
                    <a:pt x="12544" y="0"/>
                    <a:pt x="16895" y="1381"/>
                    <a:pt x="20540" y="3953"/>
                  </a:cubicBezTo>
                  <a:lnTo>
                    <a:pt x="808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6" name="Rectangle 1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Rectangle 133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Rectangle 136"/>
          <p:cNvSpPr>
            <a:spLocks noChangeArrowheads="1"/>
          </p:cNvSpPr>
          <p:nvPr/>
        </p:nvSpPr>
        <p:spPr bwMode="auto">
          <a:xfrm>
            <a:off x="0" y="1371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Rectangle 139"/>
          <p:cNvSpPr>
            <a:spLocks noChangeArrowheads="1"/>
          </p:cNvSpPr>
          <p:nvPr/>
        </p:nvSpPr>
        <p:spPr bwMode="auto">
          <a:xfrm>
            <a:off x="1285220" y="5270221"/>
            <a:ext cx="853184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SutonnyMJ" pitchFamily="2" charset="0"/>
              </a:rPr>
              <a:t>       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O       31      41       51       61       71    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  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BAN" pitchFamily="2" charset="0"/>
                <a:ea typeface="Times New Roman" pitchFamily="18" charset="0"/>
                <a:cs typeface="NikoshBAN" pitchFamily="2" charset="0"/>
              </a:rPr>
              <a:t>81       91      100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SutonnyMJ" pitchFamily="2" charset="0"/>
              </a:rPr>
              <a:t>    X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2432124" y="4104167"/>
            <a:ext cx="527086" cy="1146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2964863" y="3540642"/>
            <a:ext cx="511984" cy="169915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3476037" y="2966485"/>
            <a:ext cx="511984" cy="228419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4003413" y="1828801"/>
            <a:ext cx="511984" cy="342390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4537448" y="2679405"/>
            <a:ext cx="511984" cy="257126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TextBox 140"/>
          <p:cNvSpPr txBox="1"/>
          <p:nvPr/>
        </p:nvSpPr>
        <p:spPr>
          <a:xfrm rot="16200000">
            <a:off x="422707" y="3404685"/>
            <a:ext cx="1201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গণসংখ্যা</a:t>
            </a:r>
            <a:endParaRPr lang="en-US" sz="28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42" name="Text Box 4"/>
          <p:cNvSpPr txBox="1">
            <a:spLocks noChangeArrowheads="1"/>
          </p:cNvSpPr>
          <p:nvPr/>
        </p:nvSpPr>
        <p:spPr bwMode="auto">
          <a:xfrm>
            <a:off x="1403499" y="4132558"/>
            <a:ext cx="495371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Times New Roman" pitchFamily="18" charset="0"/>
                <a:cs typeface="SutonnyMJ" pitchFamily="2" charset="0"/>
              </a:rPr>
              <a:t> 10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utonnyMJ" pitchFamily="2" charset="0"/>
                <a:ea typeface="Times New Roman" pitchFamily="18" charset="0"/>
                <a:cs typeface="SutonnyMJ" pitchFamily="2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5060065" y="3242931"/>
            <a:ext cx="511984" cy="202829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/>
          <p:cNvSpPr/>
          <p:nvPr/>
        </p:nvSpPr>
        <p:spPr>
          <a:xfrm>
            <a:off x="5580310" y="4114736"/>
            <a:ext cx="527086" cy="1146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2659967" y="4027190"/>
            <a:ext cx="177729" cy="1905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3131661" y="3475781"/>
            <a:ext cx="177729" cy="1905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val 139"/>
          <p:cNvSpPr/>
          <p:nvPr/>
        </p:nvSpPr>
        <p:spPr>
          <a:xfrm>
            <a:off x="3643164" y="2900822"/>
            <a:ext cx="177729" cy="19051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val 142"/>
          <p:cNvSpPr/>
          <p:nvPr/>
        </p:nvSpPr>
        <p:spPr>
          <a:xfrm>
            <a:off x="4170540" y="1714968"/>
            <a:ext cx="177729" cy="1905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val 143"/>
          <p:cNvSpPr/>
          <p:nvPr/>
        </p:nvSpPr>
        <p:spPr>
          <a:xfrm>
            <a:off x="4704575" y="2582536"/>
            <a:ext cx="177729" cy="1905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val 144"/>
          <p:cNvSpPr/>
          <p:nvPr/>
        </p:nvSpPr>
        <p:spPr>
          <a:xfrm>
            <a:off x="5237240" y="3159989"/>
            <a:ext cx="177729" cy="1905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5767800" y="4005402"/>
            <a:ext cx="177729" cy="1905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7" name="Straight Connector 146"/>
          <p:cNvCxnSpPr>
            <a:stCxn id="134" idx="3"/>
            <a:endCxn id="132" idx="7"/>
          </p:cNvCxnSpPr>
          <p:nvPr/>
        </p:nvCxnSpPr>
        <p:spPr>
          <a:xfrm flipH="1">
            <a:off x="2811668" y="3638395"/>
            <a:ext cx="346021" cy="4166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>
            <a:stCxn id="134" idx="7"/>
          </p:cNvCxnSpPr>
          <p:nvPr/>
        </p:nvCxnSpPr>
        <p:spPr>
          <a:xfrm flipV="1">
            <a:off x="3283362" y="3051544"/>
            <a:ext cx="416768" cy="4521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 flipV="1">
            <a:off x="3753772" y="1786270"/>
            <a:ext cx="541781" cy="11543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flipH="1" flipV="1">
            <a:off x="4306186" y="1818168"/>
            <a:ext cx="499730" cy="8506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 flipH="1" flipV="1">
            <a:off x="4848447" y="2721935"/>
            <a:ext cx="503906" cy="5860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flipH="1" flipV="1">
            <a:off x="5374555" y="3292646"/>
            <a:ext cx="483985" cy="7902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 flipH="1" flipV="1">
            <a:off x="5891481" y="4122447"/>
            <a:ext cx="732603" cy="11300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 flipV="1">
            <a:off x="1998921" y="4146698"/>
            <a:ext cx="744279" cy="11057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462936" y="524536"/>
            <a:ext cx="6835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32903"/>
            <a:ext cx="5425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31-40    41-50      51-60     61-70    71-80    81-90    91-100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12      18              24         36       27          21           12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08871" y="2010554"/>
            <a:ext cx="17779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X-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অক্ষ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বরাবর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১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ঘরকে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২একক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ধরা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2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3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3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3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3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3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3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3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09" grpId="0" animBg="1"/>
      <p:bldP spid="110" grpId="0" animBg="1"/>
      <p:bldP spid="111" grpId="0"/>
      <p:bldP spid="113" grpId="0"/>
      <p:bldP spid="114" grpId="0"/>
      <p:bldP spid="115" grpId="0"/>
      <p:bldP spid="116" grpId="0"/>
      <p:bldP spid="117" grpId="0"/>
      <p:bldP spid="118" grpId="0"/>
      <p:bldP spid="135" grpId="0" animBg="1"/>
      <p:bldP spid="136" grpId="0" animBg="1"/>
      <p:bldP spid="137" grpId="0" animBg="1"/>
      <p:bldP spid="138" grpId="0" animBg="1"/>
      <p:bldP spid="139" grpId="0" animBg="1"/>
      <p:bldP spid="141" grpId="0"/>
      <p:bldP spid="142" grpId="0"/>
      <p:bldP spid="129" grpId="0" animBg="1"/>
      <p:bldP spid="131" grpId="0" animBg="1"/>
      <p:bldP spid="132" grpId="0" animBg="1"/>
      <p:bldP spid="134" grpId="0" animBg="1"/>
      <p:bldP spid="140" grpId="0" animBg="1"/>
      <p:bldP spid="143" grpId="0" animBg="1"/>
      <p:bldP spid="144" grpId="0" animBg="1"/>
      <p:bldP spid="145" grpId="0" animBg="1"/>
      <p:bldP spid="146" grpId="0" animBg="1"/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19400" y="457200"/>
            <a:ext cx="3200400" cy="76944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600200"/>
            <a:ext cx="6019800" cy="107721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বিন্যস্ত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উপাত্ত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 </a:t>
            </a: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অবিন্যস্ত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উপাত্ত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844204"/>
            <a:ext cx="6019800" cy="10772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বিচ্যুতি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বুঝ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শ্রেণিব্যবধান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বুঝ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 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3972593"/>
            <a:ext cx="60198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৫।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আয়তলেখ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বুঝ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৬।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গণসংখ্যা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বহুভুজ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কিভাবে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আঁকা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0629992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311</TotalTime>
  <Words>430</Words>
  <Application>Microsoft Office PowerPoint</Application>
  <PresentationFormat>On-screen Show (4:3)</PresentationFormat>
  <Paragraphs>137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Composite</vt:lpstr>
      <vt:lpstr>Equation</vt:lpstr>
      <vt:lpstr>আজকের পাঠে তোমাদের স্বাগতম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আজকের পাঠে তোমাদের স্বাগতম</dc:title>
  <dc:creator>Borhan Uddin</dc:creator>
  <cp:lastModifiedBy>Borhan Uddin</cp:lastModifiedBy>
  <cp:revision>34</cp:revision>
  <dcterms:created xsi:type="dcterms:W3CDTF">2006-08-16T00:00:00Z</dcterms:created>
  <dcterms:modified xsi:type="dcterms:W3CDTF">2013-10-08T00:39:12Z</dcterms:modified>
</cp:coreProperties>
</file>